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7" r:id="rId29"/>
    <p:sldId id="281" r:id="rId30"/>
    <p:sldId id="288" r:id="rId31"/>
    <p:sldId id="282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BB9E16-A7D8-4136-905E-9A4B322EAA2D}">
  <a:tblStyle styleId="{00BB9E16-A7D8-4136-905E-9A4B322EAA2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4B1116E-D890-4D1A-8AF8-952D60270C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00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36017794a_2_75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" name="Google Shape;127;g3436017794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36017794a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3436017794a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36017794a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3436017794a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36017794a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3436017794a_2_155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3436017794a_2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24"/>
            <a:ext cx="2971800" cy="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36017794a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436017794a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3436017794a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24"/>
            <a:ext cx="2971800" cy="45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36017794a_7_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3436017794a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36017794a_7_1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3436017794a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36017794a_7_1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g3436017794a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36017794a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436017794a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36017794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36017794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36017794a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3436017794a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36017794a_2_85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3436017794a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36017794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36017794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36017794a_2_207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3436017794a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36017794a_2_212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436017794a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3601779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3601779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3601779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3601779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36017794a_2_21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3436017794a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36017794a_2_11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3436017794a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36017794a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3436017794a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36017794a_2_13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3436017794a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36017794a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3436017794a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36017794a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3436017794a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36017794a_2_14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3436017794a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36017794a_6_2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3436017794a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66"/>
              <a:buFont typeface="Times New Roman"/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FINAL  REVIEW</a:t>
            </a:r>
            <a:b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COGNITIVE TASK CLASSIFICATION USING EEG SIGNALS WITH DEEP NEURAL NETWORKS</a:t>
            </a:r>
            <a:br>
              <a:rPr lang="en-GB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51936" y="2430262"/>
            <a:ext cx="7116300" cy="273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b="1" u="sng" dirty="0">
                <a:latin typeface="Times New Roman"/>
                <a:ea typeface="Times New Roman"/>
                <a:cs typeface="Times New Roman"/>
                <a:sym typeface="Times New Roman"/>
              </a:rPr>
              <a:t>PROJECT  ID:</a:t>
            </a:r>
            <a:r>
              <a:rPr lang="en-GB" sz="2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BDE-5</a:t>
            </a:r>
            <a:endParaRPr sz="20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endParaRPr sz="20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b="1" u="sng" dirty="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SATHYA NARAYANA O R - 21BLC1157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BHUVAN D - 21BLC1201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DHARANIDHARAN S I – 21BLC1661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b="1" u="sng" dirty="0">
                <a:latin typeface="Times New Roman"/>
                <a:ea typeface="Times New Roman"/>
                <a:cs typeface="Times New Roman"/>
                <a:sym typeface="Times New Roman"/>
              </a:rPr>
              <a:t>GUIDE</a:t>
            </a:r>
            <a:endParaRPr sz="20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20000"/>
              <a:buNone/>
            </a:pP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DR. SUCHETHA M – SENSE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ct val="116666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body" idx="1"/>
          </p:nvPr>
        </p:nvSpPr>
        <p:spPr>
          <a:xfrm>
            <a:off x="93950" y="1713025"/>
            <a:ext cx="4687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5"/>
              <a:buNone/>
            </a:pPr>
            <a:r>
              <a:rPr lang="en-GB" sz="2145" b="1">
                <a:latin typeface="Times New Roman"/>
                <a:ea typeface="Times New Roman"/>
                <a:cs typeface="Times New Roman"/>
                <a:sym typeface="Times New Roman"/>
              </a:rPr>
              <a:t>Implementation of Approach - I using MobileNet-V2</a:t>
            </a:r>
            <a:endParaRPr sz="2145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3810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955"/>
              <a:buNone/>
            </a:pPr>
            <a:endParaRPr sz="2485"/>
          </a:p>
        </p:txBody>
      </p:sp>
      <p:pic>
        <p:nvPicPr>
          <p:cNvPr id="188" name="Google Shape;188;p35" title="graphviz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900" y="107913"/>
            <a:ext cx="3970176" cy="49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/>
        </p:nvSpPr>
        <p:spPr>
          <a:xfrm>
            <a:off x="262781" y="294825"/>
            <a:ext cx="8754887" cy="473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Segregation of each EEG signals as per task with help of Time phases given in LAY file</a:t>
            </a:r>
            <a:r>
              <a:rPr lang="en-GB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lang="en-GB" sz="13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Task EEG is stored in an output folder as spectrogram images: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888" y="754576"/>
            <a:ext cx="7239374" cy="164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407" y="3014885"/>
            <a:ext cx="7701723" cy="201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/>
        </p:nvSpPr>
        <p:spPr>
          <a:xfrm>
            <a:off x="226274" y="0"/>
            <a:ext cx="8425358" cy="39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Frequency-Time spectrogram of 9 tasks of one channel C3:</a:t>
            </a:r>
            <a:endParaRPr sz="17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14" y="2143625"/>
            <a:ext cx="2901605" cy="144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58" y="421684"/>
            <a:ext cx="3158296" cy="157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058" y="3678652"/>
            <a:ext cx="3158296" cy="14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8748" y="2143625"/>
            <a:ext cx="2901605" cy="144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70430" y="3678651"/>
            <a:ext cx="2886580" cy="144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143626"/>
            <a:ext cx="3155298" cy="144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70430" y="429449"/>
            <a:ext cx="2852512" cy="157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38513" y="3678651"/>
            <a:ext cx="2901605" cy="14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42511" y="421684"/>
            <a:ext cx="2964762" cy="158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/>
        </p:nvSpPr>
        <p:spPr>
          <a:xfrm>
            <a:off x="0" y="58031"/>
            <a:ext cx="8813925" cy="39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of Interchannel distribution of PAC using heatmap of all 9 tasks :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7225" y="1944856"/>
            <a:ext cx="2361127" cy="163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501" y="378744"/>
            <a:ext cx="2360477" cy="156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7225" y="3579534"/>
            <a:ext cx="2361127" cy="15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3240" y="3579533"/>
            <a:ext cx="2345847" cy="15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3240" y="1944856"/>
            <a:ext cx="2345847" cy="163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3240" y="378744"/>
            <a:ext cx="2353487" cy="156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501" y="3579533"/>
            <a:ext cx="2360475" cy="156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07225" y="378744"/>
            <a:ext cx="2361127" cy="156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59501" y="1944856"/>
            <a:ext cx="2360477" cy="1639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/>
        </p:nvSpPr>
        <p:spPr>
          <a:xfrm>
            <a:off x="426225" y="-1"/>
            <a:ext cx="8635200" cy="47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>
                <a:latin typeface="Times New Roman"/>
                <a:ea typeface="Times New Roman"/>
                <a:cs typeface="Times New Roman"/>
                <a:sym typeface="Times New Roman"/>
              </a:rPr>
              <a:t>APPROACH 2 (USING EEG AS NUMERICAL DATA)</a:t>
            </a: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 and S</a:t>
            </a:r>
            <a:r>
              <a:rPr lang="en-GB" sz="1500" b="1">
                <a:latin typeface="Times New Roman"/>
                <a:ea typeface="Times New Roman"/>
                <a:cs typeface="Times New Roman"/>
                <a:sym typeface="Times New Roman"/>
              </a:rPr>
              <a:t>egmentation 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Segregated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EEG signals based on</a:t>
            </a: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 timestamps from LAY files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relevant time intervals from raw EEG signals for each task.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Segmented each subject signal into its respective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 9 tasks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and stored them as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Numpy array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of dimension (16,time) where 16 refers to the 16 electrodes i.e.</a:t>
            </a:r>
            <a:r>
              <a:rPr lang="en-GB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{'T5', 'T6', 'T3', 'T4', 'F7', 'F8', 'O1', 'O2', 'P3', 'P4', 'C3', 'C4', 'F3', 'F4', 'Fp1', 'Fp2'}.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signal filtering:</a:t>
            </a: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Bandpass Filtering:</a:t>
            </a:r>
            <a:r>
              <a:rPr lang="en-GB" sz="1100">
                <a:solidFill>
                  <a:schemeClr val="dk1"/>
                </a:solidFill>
              </a:rPr>
              <a:t> EEG signals were filtered into specific </a:t>
            </a:r>
            <a:r>
              <a:rPr lang="en-GB" sz="1100" b="1">
                <a:solidFill>
                  <a:schemeClr val="dk1"/>
                </a:solidFill>
              </a:rPr>
              <a:t>phase and amplitude bands</a:t>
            </a:r>
            <a:r>
              <a:rPr lang="en-GB" sz="1100">
                <a:solidFill>
                  <a:schemeClr val="dk1"/>
                </a:solidFill>
              </a:rPr>
              <a:t> based on task-relevant frequency ranges (e.g., Theta-Gamma, Alpha-Beta) used kaiser window.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Hilbert Transform:</a:t>
            </a:r>
            <a:r>
              <a:rPr lang="en-GB" sz="1100">
                <a:solidFill>
                  <a:schemeClr val="dk1"/>
                </a:solidFill>
              </a:rPr>
              <a:t> Applied to extract the </a:t>
            </a:r>
            <a:r>
              <a:rPr lang="en-GB" sz="1100" b="1">
                <a:solidFill>
                  <a:schemeClr val="dk1"/>
                </a:solidFill>
              </a:rPr>
              <a:t>instantaneous phase and amplitude</a:t>
            </a:r>
            <a:r>
              <a:rPr lang="en-GB" sz="1100">
                <a:solidFill>
                  <a:schemeClr val="dk1"/>
                </a:solidFill>
              </a:rPr>
              <a:t> for phase-amplitude coupling (PAC) computation.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>
                <a:latin typeface="Times New Roman"/>
                <a:ea typeface="Times New Roman"/>
                <a:cs typeface="Times New Roman"/>
                <a:sym typeface="Times New Roman"/>
              </a:rPr>
              <a:t>PAC feature extraction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Used PAC concept to compute the Modulation Index(MI) using Tort’s method.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349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Defined 9 phases band and 38 amplitude band computed 9*38=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342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features for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each electrodes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so for each task since we have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16 channels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we get around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16*342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numerical data stored as Numpy array for each task each subject.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/>
        </p:nvSpPr>
        <p:spPr>
          <a:xfrm>
            <a:off x="116300" y="133675"/>
            <a:ext cx="5690100" cy="45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Deep Learning Approach using </a:t>
            </a: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the generated MI numerical features</a:t>
            </a:r>
            <a:r>
              <a:rPr lang="en-GB" sz="2000" b="1" i="0" u="none" strike="noStrike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We used an (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+ </a:t>
            </a:r>
            <a:r>
              <a:rPr lang="en-GB" sz="16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Hybrid model: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model 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extracts spatial features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1D CNN layers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learns temporal dependencies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a </a:t>
            </a:r>
            <a:r>
              <a:rPr lang="en-GB" sz="16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en-GB" sz="16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network, making it effective for EEG sequence analysis </a:t>
            </a:r>
            <a:r>
              <a:rPr lang="en-GB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Here is the custom architecture we used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BiLSTM</a:t>
            </a:r>
            <a:r>
              <a:rPr lang="en-GB" sz="13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Bidirectional Long Term short memory</a:t>
            </a:r>
            <a:endParaRPr sz="13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40" title="graphviz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600" y="133675"/>
            <a:ext cx="3661001" cy="488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>
            <a:spLocks noGrp="1"/>
          </p:cNvSpPr>
          <p:nvPr>
            <p:ph type="body" idx="1"/>
          </p:nvPr>
        </p:nvSpPr>
        <p:spPr>
          <a:xfrm>
            <a:off x="93950" y="1713025"/>
            <a:ext cx="4687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5"/>
              <a:buNone/>
            </a:pPr>
            <a:r>
              <a:rPr lang="en-GB" sz="214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Implementation of Approach - 2 </a:t>
            </a:r>
            <a:endParaRPr sz="214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3810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955"/>
              <a:buNone/>
            </a:pPr>
            <a:endParaRPr sz="2485" dirty="0"/>
          </a:p>
        </p:txBody>
      </p:sp>
      <p:pic>
        <p:nvPicPr>
          <p:cNvPr id="242" name="Google Shape;242;p41" title="graphviz (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150" y="96500"/>
            <a:ext cx="3746825" cy="48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1208809" y="440098"/>
            <a:ext cx="7393132" cy="5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TABLE FOR APPROACH 1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8" name="Google Shape;248;p42"/>
          <p:cNvGraphicFramePr/>
          <p:nvPr>
            <p:extLst>
              <p:ext uri="{D42A27DB-BD31-4B8C-83A1-F6EECF244321}">
                <p14:modId xmlns:p14="http://schemas.microsoft.com/office/powerpoint/2010/main" val="165533689"/>
              </p:ext>
            </p:extLst>
          </p:nvPr>
        </p:nvGraphicFramePr>
        <p:xfrm>
          <a:off x="483177" y="1005537"/>
          <a:ext cx="8442625" cy="2101225"/>
        </p:xfrm>
        <a:graphic>
          <a:graphicData uri="http://schemas.openxmlformats.org/drawingml/2006/table">
            <a:tbl>
              <a:tblPr firstRow="1" bandRow="1"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PRECISION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RECALL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F1-SCORE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SUPPORT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BASELINE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0.86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0.62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0.72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29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COWAT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0.22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0.31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0.26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29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DELAYED HVLT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0.38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0.57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0.45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30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DIGITSPAN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0.35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0.23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0.28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30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HVLT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0.40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0.20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0/27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30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MODBENT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0.37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0.39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0.38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28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9" name="Google Shape;249;p42"/>
          <p:cNvGraphicFramePr/>
          <p:nvPr>
            <p:extLst>
              <p:ext uri="{D42A27DB-BD31-4B8C-83A1-F6EECF244321}">
                <p14:modId xmlns:p14="http://schemas.microsoft.com/office/powerpoint/2010/main" val="988459237"/>
              </p:ext>
            </p:extLst>
          </p:nvPr>
        </p:nvGraphicFramePr>
        <p:xfrm>
          <a:off x="483177" y="3114891"/>
          <a:ext cx="8442625" cy="1332375"/>
        </p:xfrm>
        <a:graphic>
          <a:graphicData uri="http://schemas.openxmlformats.org/drawingml/2006/table">
            <a:tbl>
              <a:tblPr firstRow="1" bandRow="1">
                <a:noFill/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STROOP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0.48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 DIGIT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TRAIL MARKING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sz="11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0" name="Google Shape;250;p42"/>
          <p:cNvGraphicFramePr/>
          <p:nvPr>
            <p:extLst>
              <p:ext uri="{D42A27DB-BD31-4B8C-83A1-F6EECF244321}">
                <p14:modId xmlns:p14="http://schemas.microsoft.com/office/powerpoint/2010/main" val="4244352003"/>
              </p:ext>
            </p:extLst>
          </p:nvPr>
        </p:nvGraphicFramePr>
        <p:xfrm>
          <a:off x="483177" y="4455317"/>
          <a:ext cx="8442625" cy="669750"/>
        </p:xfrm>
        <a:graphic>
          <a:graphicData uri="http://schemas.openxmlformats.org/drawingml/2006/table">
            <a:tbl>
              <a:tblPr firstRow="1" bandRow="1">
                <a:noFill/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MACRO AVG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0.40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0.37</a:t>
                      </a:r>
                      <a:endParaRPr sz="1100" b="1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0.37</a:t>
                      </a:r>
                      <a:endParaRPr sz="1100" b="1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/>
                        <a:t>263                                       </a:t>
                      </a:r>
                      <a:endParaRPr sz="1100" b="1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WEIGHTED AVG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0.40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0.37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0.37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263</a:t>
                      </a:r>
                      <a:endParaRPr sz="1100" b="1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628650" y="273851"/>
            <a:ext cx="8365200" cy="109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 VALUES OF THE EVALUATION METRICS OF APPROACH-1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6" name="Google Shape;256;p43"/>
          <p:cNvGraphicFramePr/>
          <p:nvPr>
            <p:extLst>
              <p:ext uri="{D42A27DB-BD31-4B8C-83A1-F6EECF244321}">
                <p14:modId xmlns:p14="http://schemas.microsoft.com/office/powerpoint/2010/main" val="1047830276"/>
              </p:ext>
            </p:extLst>
          </p:nvPr>
        </p:nvGraphicFramePr>
        <p:xfrm>
          <a:off x="628650" y="1366751"/>
          <a:ext cx="7371250" cy="3259500"/>
        </p:xfrm>
        <a:graphic>
          <a:graphicData uri="http://schemas.openxmlformats.org/drawingml/2006/table">
            <a:tbl>
              <a:tblPr>
                <a:noFill/>
                <a:tableStyleId>{54B1116E-D890-4D1A-8AF8-952D60270CB2}</a:tableStyleId>
              </a:tblPr>
              <a:tblGrid>
                <a:gridCol w="245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EVALUATION METRICS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VALUES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ACCURACY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PRECISION 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0.40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F1-SCORE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RECALL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title"/>
          </p:nvPr>
        </p:nvSpPr>
        <p:spPr>
          <a:xfrm>
            <a:off x="628650" y="19071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RESULTS OF APPROACH 1</a:t>
            </a:r>
            <a:endParaRPr dirty="0"/>
          </a:p>
        </p:txBody>
      </p:sp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9418" y="966278"/>
            <a:ext cx="5985163" cy="406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856059" y="248351"/>
            <a:ext cx="7429500" cy="110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1024650" y="1236375"/>
            <a:ext cx="7343100" cy="34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279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Signals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 us to understand brain activity during tasks like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focusing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remembering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makes analyzing EEG data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accurate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enables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brain-computer interfaces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brain training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systems.</a:t>
            </a:r>
            <a:br>
              <a:rPr lang="en-GB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</a:pPr>
            <a:br>
              <a:rPr lang="en-GB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63500" algn="l" rtl="0">
              <a:lnSpc>
                <a:spcPct val="120000"/>
              </a:lnSpc>
              <a:spcBef>
                <a:spcPts val="9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Times New Roman"/>
              <a:buNone/>
            </a:pP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>
            <a:spLocks noGrp="1"/>
          </p:cNvSpPr>
          <p:nvPr>
            <p:ph type="title"/>
          </p:nvPr>
        </p:nvSpPr>
        <p:spPr>
          <a:xfrm>
            <a:off x="171450" y="273851"/>
            <a:ext cx="8365200" cy="109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OF APPROACH-2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5" name="Google Shape;275;p46"/>
          <p:cNvGraphicFramePr/>
          <p:nvPr>
            <p:extLst>
              <p:ext uri="{D42A27DB-BD31-4B8C-83A1-F6EECF244321}">
                <p14:modId xmlns:p14="http://schemas.microsoft.com/office/powerpoint/2010/main" val="1049554425"/>
              </p:ext>
            </p:extLst>
          </p:nvPr>
        </p:nvGraphicFramePr>
        <p:xfrm>
          <a:off x="1388918" y="1604500"/>
          <a:ext cx="6082146" cy="2906875"/>
        </p:xfrm>
        <a:graphic>
          <a:graphicData uri="http://schemas.openxmlformats.org/drawingml/2006/table">
            <a:tbl>
              <a:tblPr>
                <a:noFill/>
                <a:tableStyleId>{54B1116E-D890-4D1A-8AF8-952D60270CB2}</a:tableStyleId>
              </a:tblPr>
              <a:tblGrid>
                <a:gridCol w="232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EVALUATION METRICS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VALUES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ACCURACY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0.74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PRECISION 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0.76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F1-SCORE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0.74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RECALL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0.74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OF APPROACH 2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937" y="1116751"/>
            <a:ext cx="5631872" cy="388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145" y="174472"/>
            <a:ext cx="7348665" cy="47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411475" y="338000"/>
            <a:ext cx="81708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PERFORMANCE ANALYSIS OF THE TWO APPROACHES</a:t>
            </a:r>
            <a:r>
              <a:rPr lang="en-GB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2" name="Google Shape;292;p49"/>
          <p:cNvGraphicFramePr/>
          <p:nvPr>
            <p:extLst>
              <p:ext uri="{D42A27DB-BD31-4B8C-83A1-F6EECF244321}">
                <p14:modId xmlns:p14="http://schemas.microsoft.com/office/powerpoint/2010/main" val="131430072"/>
              </p:ext>
            </p:extLst>
          </p:nvPr>
        </p:nvGraphicFramePr>
        <p:xfrm>
          <a:off x="717375" y="1163700"/>
          <a:ext cx="8017875" cy="3492125"/>
        </p:xfrm>
        <a:graphic>
          <a:graphicData uri="http://schemas.openxmlformats.org/drawingml/2006/table">
            <a:tbl>
              <a:tblPr>
                <a:noFill/>
                <a:tableStyleId>{54B1116E-D890-4D1A-8AF8-952D60270CB2}</a:tableStyleId>
              </a:tblPr>
              <a:tblGrid>
                <a:gridCol w="267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EVALUATION METRICS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APPROACH-1 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APPROACH-2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ACCURACY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PRECISION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0.40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F1-SCORE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RECALL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0.37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0.74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F5F50-FB8B-6056-7446-997D04C20146}"/>
              </a:ext>
            </a:extLst>
          </p:cNvPr>
          <p:cNvSpPr txBox="1"/>
          <p:nvPr/>
        </p:nvSpPr>
        <p:spPr>
          <a:xfrm>
            <a:off x="2553788" y="293915"/>
            <a:ext cx="4173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/>
                <a:ea typeface="Times New Roman"/>
                <a:cs typeface="Times New Roman"/>
                <a:sym typeface="Times New Roman"/>
              </a:rPr>
              <a:t>APPROACH- I With Only 3 Classes</a:t>
            </a: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98967-867C-84FC-A0DA-6A34ECEA56D6}"/>
              </a:ext>
            </a:extLst>
          </p:cNvPr>
          <p:cNvSpPr txBox="1"/>
          <p:nvPr/>
        </p:nvSpPr>
        <p:spPr>
          <a:xfrm>
            <a:off x="225334" y="873677"/>
            <a:ext cx="8693332" cy="426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Segregated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EEG signals based on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 timestamps from LAY files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relevant time intervals from raw EEG signals for each task.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Spectrogram Generation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Frequency-time spectrograms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generated for each EEG signal using the Short-Time Fourier Transform (STFT) method. 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relationship between EEG channels for further exploration (e.g., PAC) using concepts of Cross Frequency Coupling.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Task-Specific Analysis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spectrograms for each cognitive task (e.g., HVLT, Stroop and Baseline).</a:t>
            </a: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frequency and time-domain features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as input for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models.</a:t>
            </a:r>
          </a:p>
          <a:p>
            <a:pPr marL="889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802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E9BFA-7DFC-461A-692F-ECEF1B436526}"/>
              </a:ext>
            </a:extLst>
          </p:cNvPr>
          <p:cNvSpPr txBox="1"/>
          <p:nvPr/>
        </p:nvSpPr>
        <p:spPr>
          <a:xfrm>
            <a:off x="1634647" y="375782"/>
            <a:ext cx="6219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TABLE FOR APPROACH 1 – With 3 Classes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BED345-D5E3-782E-149C-17701BDD4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970304"/>
              </p:ext>
            </p:extLst>
          </p:nvPr>
        </p:nvGraphicFramePr>
        <p:xfrm>
          <a:off x="522920" y="862709"/>
          <a:ext cx="8442625" cy="1200700"/>
        </p:xfrm>
        <a:graphic>
          <a:graphicData uri="http://schemas.openxmlformats.org/drawingml/2006/table">
            <a:tbl>
              <a:tblPr firstRow="1" bandRow="1"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1208735687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3120867390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1742686366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353655708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1489966556"/>
                    </a:ext>
                  </a:extLst>
                </a:gridCol>
              </a:tblGrid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PRECISION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RECALL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F1-SCORE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SUPPORT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906882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BASELINE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0.93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0.96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292705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STROOP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793340"/>
                  </a:ext>
                </a:extLst>
              </a:tr>
              <a:tr h="300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 HVLT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0.71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0.83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sz="11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600" marR="6860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7476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D34BD5-1D3A-E8E2-E84A-F422944F9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09661"/>
              </p:ext>
            </p:extLst>
          </p:nvPr>
        </p:nvGraphicFramePr>
        <p:xfrm>
          <a:off x="522919" y="2418192"/>
          <a:ext cx="8442625" cy="661900"/>
        </p:xfrm>
        <a:graphic>
          <a:graphicData uri="http://schemas.openxmlformats.org/drawingml/2006/table">
            <a:tbl>
              <a:tblPr firstRow="1" bandRow="1">
                <a:noFill/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3176451194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171266663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995304417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3058981822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822377146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MACRO AVG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0.90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0.87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0.87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44                                       </a:t>
                      </a:r>
                      <a:endParaRPr sz="1100" b="1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77056"/>
                  </a:ext>
                </a:extLst>
              </a:tr>
              <a:tr h="334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WEIGHTED AVG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0.90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0.86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0.86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44</a:t>
                      </a:r>
                      <a:endParaRPr sz="1100" b="1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9003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60B0C5-A7D5-8178-C2FE-457A2CF87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72572"/>
              </p:ext>
            </p:extLst>
          </p:nvPr>
        </p:nvGraphicFramePr>
        <p:xfrm>
          <a:off x="522918" y="2060731"/>
          <a:ext cx="8442625" cy="363655"/>
        </p:xfrm>
        <a:graphic>
          <a:graphicData uri="http://schemas.openxmlformats.org/drawingml/2006/table">
            <a:tbl>
              <a:tblPr firstRow="1" bandRow="1">
                <a:noFill/>
                <a:tableStyleId>{00BB9E16-A7D8-4136-905E-9A4B322EAA2D}</a:tableStyleId>
              </a:tblPr>
              <a:tblGrid>
                <a:gridCol w="1688525">
                  <a:extLst>
                    <a:ext uri="{9D8B030D-6E8A-4147-A177-3AD203B41FA5}">
                      <a16:colId xmlns:a16="http://schemas.microsoft.com/office/drawing/2014/main" val="3176451194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1712666631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995304417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3058981822"/>
                    </a:ext>
                  </a:extLst>
                </a:gridCol>
                <a:gridCol w="1688525">
                  <a:extLst>
                    <a:ext uri="{9D8B030D-6E8A-4147-A177-3AD203B41FA5}">
                      <a16:colId xmlns:a16="http://schemas.microsoft.com/office/drawing/2014/main" val="2822377146"/>
                    </a:ext>
                  </a:extLst>
                </a:gridCol>
              </a:tblGrid>
              <a:tr h="3636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ACCURACY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0.86</a:t>
                      </a:r>
                      <a:endParaRPr sz="1100" b="1" u="none" strike="noStrike" cap="none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 dirty="0"/>
                        <a:t>44                                     </a:t>
                      </a:r>
                      <a:endParaRPr sz="1100" b="1" dirty="0"/>
                    </a:p>
                  </a:txBody>
                  <a:tcPr marL="68600" marR="6860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97705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97A6543-48E7-08A1-D4DC-F7D33215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9" y="3538118"/>
            <a:ext cx="4224446" cy="5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8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6D405B-27B2-18D3-AF00-E2E73EF21E63}"/>
              </a:ext>
            </a:extLst>
          </p:cNvPr>
          <p:cNvSpPr txBox="1"/>
          <p:nvPr/>
        </p:nvSpPr>
        <p:spPr>
          <a:xfrm>
            <a:off x="2286000" y="237551"/>
            <a:ext cx="4014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RESULTS OF APPROACH – 1 With 3 Classes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47B42-4B79-9D64-B1E6-350CBE54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84" y="761956"/>
            <a:ext cx="5699342" cy="3966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5903E-2B69-C481-F3CE-61FDAFB3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56" y="1622121"/>
            <a:ext cx="1838582" cy="17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119E9-91E9-C699-9165-99218F263FE1}"/>
              </a:ext>
            </a:extLst>
          </p:cNvPr>
          <p:cNvSpPr txBox="1"/>
          <p:nvPr/>
        </p:nvSpPr>
        <p:spPr>
          <a:xfrm>
            <a:off x="628650" y="480557"/>
            <a:ext cx="7851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 VALUES OF THE EVALUATION METRICS OF APPROACH-1 With 3 Classes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C568AC-0D83-3BB0-E7AF-A18CFDDBF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27887"/>
              </p:ext>
            </p:extLst>
          </p:nvPr>
        </p:nvGraphicFramePr>
        <p:xfrm>
          <a:off x="628650" y="1246340"/>
          <a:ext cx="7851471" cy="3383175"/>
        </p:xfrm>
        <a:graphic>
          <a:graphicData uri="http://schemas.openxmlformats.org/drawingml/2006/table">
            <a:tbl>
              <a:tblPr>
                <a:noFill/>
                <a:tableStyleId>{54B1116E-D890-4D1A-8AF8-952D60270CB2}</a:tableStyleId>
              </a:tblPr>
              <a:tblGrid>
                <a:gridCol w="2618692">
                  <a:extLst>
                    <a:ext uri="{9D8B030D-6E8A-4147-A177-3AD203B41FA5}">
                      <a16:colId xmlns:a16="http://schemas.microsoft.com/office/drawing/2014/main" val="4172546884"/>
                    </a:ext>
                  </a:extLst>
                </a:gridCol>
                <a:gridCol w="5232779">
                  <a:extLst>
                    <a:ext uri="{9D8B030D-6E8A-4147-A177-3AD203B41FA5}">
                      <a16:colId xmlns:a16="http://schemas.microsoft.com/office/drawing/2014/main" val="3151449009"/>
                    </a:ext>
                  </a:extLst>
                </a:gridCol>
              </a:tblGrid>
              <a:tr h="676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EVALUATION METRICS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VALUES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15695"/>
                  </a:ext>
                </a:extLst>
              </a:tr>
              <a:tr h="676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ACCURACY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0.86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69621"/>
                  </a:ext>
                </a:extLst>
              </a:tr>
              <a:tr h="676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PRECISION 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0.93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2807"/>
                  </a:ext>
                </a:extLst>
              </a:tr>
              <a:tr h="676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F1-SCORE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0.86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47657"/>
                  </a:ext>
                </a:extLst>
              </a:tr>
              <a:tr h="676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RECALL</a:t>
                      </a:r>
                      <a:endParaRPr b="1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0.86</a:t>
                      </a:r>
                      <a:endParaRPr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9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92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WORKS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Google Shape;298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Conclusion:</a:t>
            </a:r>
            <a:endParaRPr sz="20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sz="1882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Deep learning models can accurately recognize different cognitive tasks from EEG signals by using spectrogram and PAC features.</a:t>
            </a:r>
            <a:endParaRPr sz="1882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sz="1882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Combining these features improves accuracy, showing that deep neural networks can be useful in brain research and brain-computer interfaces.</a:t>
            </a:r>
            <a:endParaRPr sz="1882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Work</a:t>
            </a:r>
            <a:r>
              <a:rPr lang="en-GB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3346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sz="1942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Enhancing model performance by exploring additional feature extraction methods</a:t>
            </a:r>
            <a:endParaRPr sz="1942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33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GB" sz="1942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Expanding the dataset to improve the generalizability and robustness of the deep learning model.</a:t>
            </a:r>
            <a:endParaRPr sz="1942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0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9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857259" y="6"/>
            <a:ext cx="7429500" cy="110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388574" y="881776"/>
            <a:ext cx="8366850" cy="42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794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signals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hard to understand because they have a lot of data,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tricky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methods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features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often don't work well with different types of data.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goal is to use a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neural network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automatically find important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cognitive tasks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more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accurately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improving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 research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interaction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800"/>
              <a:buNone/>
            </a:pPr>
            <a:br>
              <a:rPr lang="en-GB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/>
          <p:nvPr/>
        </p:nvSpPr>
        <p:spPr>
          <a:xfrm>
            <a:off x="3354256" y="1496291"/>
            <a:ext cx="2568563" cy="19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br>
              <a:rPr lang="en-GB" sz="6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6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857241" y="-5"/>
            <a:ext cx="7429500" cy="110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RESEARCH OBJECTIVES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158288" y="867150"/>
            <a:ext cx="8827425" cy="427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endParaRPr sz="1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system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neural networks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classify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tasks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EEG signals.</a:t>
            </a:r>
            <a:b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 accuracy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outperforming traditional classification methods.</a:t>
            </a:r>
            <a:b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●"/>
            </a:pP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real-world use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brain-computer interfaces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monitoring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brain activity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gain insights into tasks like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GB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</a:t>
            </a:r>
            <a: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lang="en-GB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</a:pPr>
            <a:br>
              <a:rPr lang="en-GB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endParaRPr sz="1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508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Noto Sans Symbols"/>
              <a:buNone/>
            </a:pP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1200"/>
              </a:spcAft>
              <a:buClr>
                <a:schemeClr val="lt1"/>
              </a:buClr>
              <a:buSzPts val="2300"/>
              <a:buNone/>
            </a:pPr>
            <a:endParaRPr b="1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531975" y="256369"/>
            <a:ext cx="5989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Cognitive Tasks Overview:</a:t>
            </a:r>
            <a:endParaRPr sz="17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78150" y="862050"/>
            <a:ext cx="80277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is the overview about the Cognitive tasks we are working with:</a:t>
            </a:r>
            <a:br>
              <a:rPr lang="en-GB" sz="1400" b="0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9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HVLT (Verbal Learning Task)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Assesses verbal memory and recall.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Stroop Test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Evaluates attention and cognitive flexibility.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Symbol Digit Modalities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Measures processing speed and attention.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COWAT (Verbal Fluency Task)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Tests verbal fluency and executive function.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Trail Making Task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Assesses visual attention and task-switching.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 Span Test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Evaluates working memory and attention.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Delayed HVLT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Tests delayed verbal recall and memory retention.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ModBent Task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Focuses on emotion recognition and processing.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41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GB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</a:t>
            </a: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Serves as a resting state reference for comparison.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2056" y="1029506"/>
            <a:ext cx="3084488" cy="308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1818300" y="98475"/>
            <a:ext cx="55074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None/>
            </a:pPr>
            <a:r>
              <a:rPr lang="en-GB" b="1" dirty="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br>
              <a:rPr lang="en-GB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3000" b="1" dirty="0">
                <a:latin typeface="Times New Roman"/>
                <a:ea typeface="Times New Roman"/>
                <a:cs typeface="Times New Roman"/>
                <a:sym typeface="Times New Roman"/>
              </a:rPr>
              <a:t>APPROACH- I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49313" y="1410056"/>
            <a:ext cx="5181975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700" b="1" u="sng">
                <a:latin typeface="Times New Roman"/>
                <a:ea typeface="Times New Roman"/>
                <a:cs typeface="Times New Roman"/>
                <a:sym typeface="Times New Roman"/>
              </a:rPr>
              <a:t>Data Collection and analysis:</a:t>
            </a:r>
            <a:endParaRPr sz="17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603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Signals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 EEG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signals recorded from </a:t>
            </a: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81 subjects.</a:t>
            </a:r>
            <a:endParaRPr sz="15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recorded from </a:t>
            </a: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channels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 Hz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sampling rate.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Folders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MAT (EEG data), LAY (task timestamps).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8 cognitive tasks + baseline (e.g., HVLT, Stroop Test).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Channels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{'T5', 'T6', 'T3', 'T4', 'F7', 'F8', 'O1', 'O2', 'P3', 'P4', 'C3', 'C4', 'F3', 'F4', 'Fp1', 'Fp2'}.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381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endParaRPr b="1" u="sng">
              <a:solidFill>
                <a:schemeClr val="dk2"/>
              </a:solidFill>
            </a:endParaRPr>
          </a:p>
          <a:p>
            <a:pPr marL="177800" lvl="0" indent="-381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endParaRPr/>
          </a:p>
          <a:p>
            <a:pPr marL="177800" lvl="0" indent="-3810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23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426225" y="214838"/>
            <a:ext cx="863505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Segregated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EEG signals based on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task timestamps from LAY files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Extracted relevant time intervals from raw EEG signals for each task.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Spectrogram Generation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Frequency-time spectrograms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generated for each EEG signal using the Short-Time Fourier Transform (STFT) method. 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relationship between EEG channels for further exploration (e.g., PAC) using concepts of Cross Frequency Coupling. 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Task-Specific Analysis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spectrograms for each cognitive task (e.g., HVLT, Stroop, COWAT, etc).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Focused on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extracting frequency and time-domain features 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as input for </a:t>
            </a:r>
            <a:r>
              <a:rPr lang="en-GB" sz="14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models.</a:t>
            </a:r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/>
        </p:nvSpPr>
        <p:spPr>
          <a:xfrm>
            <a:off x="450731" y="205987"/>
            <a:ext cx="8453925" cy="456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Cross-Frequency Coupling (PAC)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potential relationships between EEG channels using </a:t>
            </a: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Cross-Frequency Coupling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 like </a:t>
            </a: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Amplitude Coupling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(PAC).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Investigating PAC can help model the connectivity between brain regions.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 features like calculating the </a:t>
            </a:r>
            <a:r>
              <a:rPr lang="en-GB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Modulation Index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help analyze the relationship between the cross channels for each task on a 16x16 grid as a PAC Interchannel distribution 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Approach</a:t>
            </a:r>
            <a:r>
              <a:rPr lang="en-GB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Time-frequency spectrogram images and phase-amplitude coupling heatmaps both types of images w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as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and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given as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Dual input for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MobileNetV2 Deep Learning Model </a:t>
            </a: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is to classify cognitive tasks based on EEG signals.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93950" y="1713025"/>
            <a:ext cx="46878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5"/>
              <a:buNone/>
            </a:pPr>
            <a:r>
              <a:rPr lang="en-GB" sz="2145" b="1">
                <a:latin typeface="Times New Roman"/>
                <a:ea typeface="Times New Roman"/>
                <a:cs typeface="Times New Roman"/>
                <a:sym typeface="Times New Roman"/>
              </a:rPr>
              <a:t>Custom Design System Architecture of MobileNet-V2</a:t>
            </a:r>
            <a:endParaRPr sz="2145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lvl="0" indent="-3810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955"/>
              <a:buNone/>
            </a:pPr>
            <a:endParaRPr sz="2485"/>
          </a:p>
        </p:txBody>
      </p:sp>
      <p:pic>
        <p:nvPicPr>
          <p:cNvPr id="182" name="Google Shape;182;p34" title="graphviz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75250"/>
            <a:ext cx="3793574" cy="49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1385</Words>
  <Application>Microsoft Office PowerPoint</Application>
  <PresentationFormat>On-screen Show (16:9)</PresentationFormat>
  <Paragraphs>282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Times New Roman</vt:lpstr>
      <vt:lpstr>Calibri</vt:lpstr>
      <vt:lpstr>Noto Sans Symbols</vt:lpstr>
      <vt:lpstr>Arial</vt:lpstr>
      <vt:lpstr>Lato</vt:lpstr>
      <vt:lpstr>Simple Light</vt:lpstr>
      <vt:lpstr>Office Theme</vt:lpstr>
      <vt:lpstr>FINAL  REVIEW  COGNITIVE TASK CLASSIFICATION USING EEG SIGNALS WITH DEEP NEURAL NETWORKS </vt:lpstr>
      <vt:lpstr>INTRODUCTION</vt:lpstr>
      <vt:lpstr>PROBLEM STATEMENT</vt:lpstr>
      <vt:lpstr>RESEARCH OBJECTIVES</vt:lpstr>
      <vt:lpstr>PowerPoint Presentation</vt:lpstr>
      <vt:lpstr>METHODOLOGY APPROACH-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 TABLE FOR APPROACH 1</vt:lpstr>
      <vt:lpstr>OVERALL VALUES OF THE EVALUATION METRICS OF APPROACH-1</vt:lpstr>
      <vt:lpstr>RESULTS OF APPROACH 1</vt:lpstr>
      <vt:lpstr>        EVALUATION METRICS OF APPROACH-2</vt:lpstr>
      <vt:lpstr>RESULTS OF APPROACH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CONCLUSION AND FUTURE 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3 REPORT PROJECT TITLE  COGNITIVE TASK CLASSIFICATION USING EEG SIGNALS WITH DEEP NEURAL NETWORKS</dc:title>
  <dc:creator>NATURE</dc:creator>
  <cp:lastModifiedBy>Dharanidharan S I</cp:lastModifiedBy>
  <cp:revision>7</cp:revision>
  <dcterms:modified xsi:type="dcterms:W3CDTF">2025-04-16T06:22:23Z</dcterms:modified>
</cp:coreProperties>
</file>